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257" r:id="rId4"/>
    <p:sldId id="358" r:id="rId5"/>
    <p:sldId id="354" r:id="rId6"/>
    <p:sldId id="355" r:id="rId7"/>
    <p:sldId id="356" r:id="rId8"/>
    <p:sldId id="259" r:id="rId9"/>
    <p:sldId id="337" r:id="rId10"/>
    <p:sldId id="338" r:id="rId11"/>
    <p:sldId id="280" r:id="rId12"/>
    <p:sldId id="339" r:id="rId13"/>
    <p:sldId id="274" r:id="rId14"/>
    <p:sldId id="267" r:id="rId15"/>
    <p:sldId id="341" r:id="rId16"/>
    <p:sldId id="330" r:id="rId17"/>
    <p:sldId id="333" r:id="rId18"/>
    <p:sldId id="334" r:id="rId19"/>
    <p:sldId id="343" r:id="rId20"/>
    <p:sldId id="344" r:id="rId21"/>
    <p:sldId id="345" r:id="rId22"/>
    <p:sldId id="346" r:id="rId23"/>
    <p:sldId id="347" r:id="rId24"/>
    <p:sldId id="305" r:id="rId25"/>
    <p:sldId id="350" r:id="rId26"/>
    <p:sldId id="351" r:id="rId27"/>
    <p:sldId id="353" r:id="rId28"/>
    <p:sldId id="352" r:id="rId2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77981D4-0321-4A29-850F-251F5111176B}">
          <p14:sldIdLst>
            <p14:sldId id="256"/>
            <p14:sldId id="257"/>
            <p14:sldId id="358"/>
            <p14:sldId id="354"/>
            <p14:sldId id="355"/>
            <p14:sldId id="356"/>
            <p14:sldId id="259"/>
            <p14:sldId id="337"/>
            <p14:sldId id="338"/>
            <p14:sldId id="280"/>
            <p14:sldId id="339"/>
            <p14:sldId id="274"/>
            <p14:sldId id="267"/>
            <p14:sldId id="341"/>
            <p14:sldId id="330"/>
            <p14:sldId id="333"/>
            <p14:sldId id="334"/>
            <p14:sldId id="343"/>
            <p14:sldId id="344"/>
            <p14:sldId id="345"/>
            <p14:sldId id="346"/>
            <p14:sldId id="347"/>
            <p14:sldId id="305"/>
            <p14:sldId id="350"/>
            <p14:sldId id="351"/>
            <p14:sldId id="353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7384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14825-70EC-4177-9F67-516AEF24F62B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66842-4EC9-4F99-AB7C-45BD749D07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6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B724-6020-4D9D-A65F-1B8DC86B249E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480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850B6-9EE7-011D-0439-C90955C0B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D52795-D8BA-D23B-3894-5B26400B2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0E84D4-13F8-C004-D663-4BA2AD827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9C542E-9FF4-A742-FFD2-E592D81BB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B724-6020-4D9D-A65F-1B8DC86B249E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5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74ECC6-0E06-7BFD-6F35-12BFC88DD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4D5362-2DC1-BB95-5B4D-7035B8EB2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7E71CC-ABCD-7913-41E8-5B462E965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089322-2335-32B2-130B-6EFFAEB89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E1FC19-D9F3-1F2A-FECD-1A1EDCE97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115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246AF0-737E-CA52-C609-A2FE36DB2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41A3E41-F1F1-064C-FD8A-445351300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FD5AA9-585C-FE3D-197B-EEFA98CA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148775-A2EA-FFA1-B8F2-E03439329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AE8573-33AC-4AB6-A62F-236E4D3F2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97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4A9A816-33FC-9F5D-7098-A9D310F172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AE23F7-C7B0-884B-A216-22B6E3DEA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A75B1F-6BCD-17DA-D4F4-EC8D38422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4B96BE-886B-280A-C09D-708F6721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9FD7EE-8108-5683-2B5D-892F4C167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080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2A84B8-EAEC-DDF3-3B87-4FFD20F9D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C88E0CB-22FC-2313-09A3-FF6D1B249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ADFA87-3A14-9384-0385-0A6C8284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8D363F-4987-1338-C9CA-DDDB99547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B1ABA3-D521-6A91-5AF5-6937CE787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5698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44B34D-DC9C-EF18-EBFC-8A8A7428F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135C7F-2607-CE16-EBD2-D8161B234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8EF305-288B-E04D-9420-31316424F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18DD97-01E3-8171-010B-8AB95A53D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59F369-5EA3-6578-2A5B-43D18D38C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06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2E6004-16DC-7593-4456-F95A6F6B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13D8637-1A3D-152B-57FC-03D240E40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B0F7CF-0B57-F654-D463-514F77E0E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13FA2D-806B-1C59-4D07-F29B1058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542E25-49FF-9732-0667-09C00D47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777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560218-FBEE-F7A3-E08E-44F7804E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1F6467-6EBA-C0E9-6DF1-396B62E72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FA83859-07C2-DE85-A5D8-381631C54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7C4182-7DBD-DAE5-630C-8D75A0283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3EAB20-4758-F0B4-8202-1D517E1B1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478838-ADBD-3D8A-90DA-A9944F58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77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7B3DA3-5E48-4A60-703A-E1D7EB51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73FD9E-4A56-9E17-B3DF-5372A1F74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6213B06-0387-928C-4633-05EFD498D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24A2394-80A3-EC2A-3B8A-9785D1EBC7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518AC3-57BF-850A-C60E-329F5C12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4128A63-AC1C-F759-124B-8026AE891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B96B6C1-D110-EE6C-8559-CB70546FA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FDA6EB-E23A-E6EB-7B6A-6552F9668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FAB5AC-3AD9-DFC4-D8DE-CF12B6D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BA6A89-B2D2-A661-3D17-1C4361E1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1855E8-6E8B-AEBE-BD32-009619BAB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ED46BEC-852F-BC80-8557-E31F0CA1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4766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ECEA15D-01A4-50F8-7C35-7B6C55C9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F6F43D4-ADD3-FA1D-A66C-E3C9BB02D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B4A24F-7BD2-802F-64E5-C952ACE1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5340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18CD81-C547-2B41-142D-C7338B7EB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A1FC60-2F3E-8C07-E420-3017B43E4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8186DA-7824-581F-2E96-C5BE943E3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C2583B-F954-D63D-3B96-1437F1D9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AD5A12C-0913-D93A-89A6-99C36D8FC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6C04CA-CC7C-59C8-AD6F-60AE6E59F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73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215C56-F95C-7BAE-DB60-180AF8C0D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F5414B-C5ED-1B26-4772-9F41227A9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29B40A-2140-4A2C-F5BE-4B67566B7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9DE97D-6233-1AB0-3820-AF8F4387B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06DA84-A057-510A-60E4-AFBFEA817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0106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CAC171-A12D-093F-62BD-EB68CD70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3BC089C-0AF3-7A2F-E72F-FC1298DCDB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0649BA-18AD-1A61-D978-55907D141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735F76-C04E-BDA3-56D2-931D8F91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0B68B1-8EF8-F8AA-75F5-437EBB665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49FD6CF-4278-0C3E-F9B2-BBABEC8FB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80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D5C07B-59A0-7415-AA79-1B5CD7ED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60A238-4803-D2A4-D9E6-689393108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4E0BC8-8A3E-3198-DA13-2E59DA486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31BC4E-22D4-A6B5-5AC1-4C40FC680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09FD22-31DD-95F8-2ACC-A45621DD6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174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12E3AFD-3996-F303-D92D-9AA1A9EF4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3C4CA63-E110-E45A-B455-E1BE881DB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E95CC9-A4D1-57A0-B95B-EC503E35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9CF8AE-3CFE-88EC-E7A6-BC57385B2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AB560E-16F6-4FA7-535C-EF04BC2A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03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03D2CA-7456-429D-E18B-889DB421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CD5B77-1199-6C1F-6CB4-FD5A56986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745E9E-C7CE-7433-2206-66BE5ACBE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823EDE-A410-EBC9-34DE-7124A3FA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5A446C-ACA9-774F-BAF3-D57D23136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92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516E86-BAC8-1E0A-3CED-6ACB0AF73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948A4E-72A5-D7CC-1F2F-A1DB7E839C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4DEF94-3DC3-3A70-E8A7-90FE1AB75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21B255-6DDE-30AB-E688-7C406C7D4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29591A-2026-6465-D999-E6E51EEB2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72D40B-39FE-1B05-5B56-04605955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6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D60DA0-BD0F-8DE6-6EDE-CF99764EB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FCCC12-A552-8E0F-3C2B-D915BEC07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59FF0B-C222-F518-71D9-9CB390258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556E67C-3D51-7B98-7276-E9EA8D722D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8B7C27-BFD4-43B9-1588-2B2156200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0B680DE-7081-E020-7B67-6CD1EF4C8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B68F870-2E52-7937-0A36-CD851F44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1DD4494-4FFA-B585-CADF-52E4C6AB5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92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6B43CD-F8AF-5F0C-A19B-A3F7E6014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58E7EA4-75CA-8005-B5FA-2EEEB3162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2C51727-497F-5C21-8C44-8CF91A90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332F4D1-E715-B3BF-1FEF-E875F9F2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293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68B752-4EB2-D02E-3DA3-8B163E821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C0C3B78-A0A3-318A-AEA0-7EDD7F4F3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C5DF52-AA84-5F7D-7E1F-3B7687E8C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094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D2EC1E-070E-EF22-06B3-94DDBB4E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B80291-FF09-86E3-A018-C6BAB03A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CFD60E-2C61-D297-66DC-0714826D8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A20AB0-E738-DBF5-B1DC-23A9F9E08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BF8FAC-B35E-7F1D-4AB8-C22E3631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CABA9D4-6522-89BE-02B3-DE9B45D8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61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8C0433-D6BB-6D94-E2B5-BE4FF84F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1837CF6-6874-3EA7-CEF8-F928C213E7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1AD4660-7122-062A-561D-D8E1BACBC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2A249B-C1BF-FE8B-1097-3E206B78B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ACD988-8FC6-98A2-C748-2269E095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B67087-6AB4-9CB9-E082-16AD59DF1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35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58F9331-2755-025E-44A1-6D0F1C49A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2D7F51-83FE-DFCA-603E-7B17BC5D6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67272B-3796-C342-5710-345BA9886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0A707-CF7B-40E7-808A-514DB42EBD28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DCF464-87CE-2F17-2C0A-31F6AF0CAD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73365F-46A6-56F4-DF78-634CC3F52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414BA-C82A-433F-9591-E7769EE737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48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3E46EF0-0AAD-F068-8CC6-3C5EEF45F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653F30-CEBA-F8A0-018E-00A504AB4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6DE571-1C20-37ED-4C60-C0AAA7B3C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AA2CA1-35A3-41D6-ABE4-DD39883FBF2D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A38880-FB05-BEC4-F26A-37C315D67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0FDEFC-CD3E-7A84-701A-30939AABD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34F286-ECC0-4DAC-9762-A90CA6297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36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13ED33-6E69-2CA4-AAAB-6602A6A8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921" y="1425741"/>
            <a:ext cx="4385510" cy="15761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ja-JP" altLang="en-US" sz="6000" b="1" kern="12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公</a:t>
            </a:r>
            <a:r>
              <a:rPr kumimoji="1" lang="ja-JP" altLang="en-US" sz="6000" b="1" kern="12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式訪問例会</a:t>
            </a:r>
            <a:br>
              <a:rPr kumimoji="1" lang="en-US" altLang="ja-JP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kumimoji="1" lang="en-US" altLang="ja-JP" sz="3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6D56BB-ED57-148C-8F8C-F857306B4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81909" y="3429000"/>
            <a:ext cx="4481764" cy="191302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kumimoji="1" lang="en-US" altLang="ja-JP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2026</a:t>
            </a:r>
            <a:r>
              <a:rPr kumimoji="1" lang="ja-JP" altLang="en-US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ー</a:t>
            </a:r>
            <a:r>
              <a:rPr kumimoji="1" lang="en-US" altLang="ja-JP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27</a:t>
            </a:r>
            <a:r>
              <a:rPr kumimoji="1" lang="ja-JP" altLang="en-US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年度</a:t>
            </a:r>
            <a:endParaRPr kumimoji="1" lang="en-US" altLang="ja-JP" sz="1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l"/>
            <a:r>
              <a:rPr lang="ja-JP" altLang="en-US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国際ロータリー第</a:t>
            </a:r>
            <a:r>
              <a:rPr lang="en-US" altLang="ja-JP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2500</a:t>
            </a:r>
            <a:r>
              <a:rPr lang="ja-JP" altLang="en-US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</a:t>
            </a:r>
            <a:endParaRPr lang="en-US" altLang="ja-JP" sz="1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l"/>
            <a:r>
              <a:rPr kumimoji="1" lang="ja-JP" altLang="en-US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ガバナー　山本 倫生</a:t>
            </a:r>
            <a:endParaRPr kumimoji="1" lang="en-US" altLang="ja-JP" sz="3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l"/>
            <a:r>
              <a:rPr lang="ja-JP" altLang="en-US" sz="1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旭川ロータリークラブ所属</a:t>
            </a:r>
            <a:endParaRPr kumimoji="1" lang="en-US" altLang="ja-JP" sz="1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67CF1EB-CD64-BF57-250E-08B724BF8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64" y="1370095"/>
            <a:ext cx="4603002" cy="4117810"/>
          </a:xfrm>
          <a:prstGeom prst="rect">
            <a:avLst/>
          </a:prstGeom>
        </p:spPr>
      </p:pic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6671DC97-0A99-D55E-2F7A-D1DD08AEB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285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22888C-CA42-32CD-5B48-AC0023BF8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0692"/>
            <a:ext cx="8147050" cy="814388"/>
          </a:xfrm>
        </p:spPr>
        <p:txBody>
          <a:bodyPr>
            <a:normAutofit/>
          </a:bodyPr>
          <a:lstStyle/>
          <a:p>
            <a:r>
              <a:rPr kumimoji="1" lang="en-US" altLang="ja-JP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RI</a:t>
            </a:r>
            <a:r>
              <a:rPr kumimoji="1" lang="ja-JP" altLang="en-US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インカ会長より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C8A20D-5523-55F4-6494-B64D4874D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921"/>
            <a:ext cx="10515600" cy="199379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kumimoji="1" lang="ja-JP" altLang="en-US" sz="5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私たちは「世界を変える」ことをよく話題にします。</a:t>
            </a:r>
            <a:endParaRPr kumimoji="1" lang="en-US" altLang="ja-JP" sz="58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kumimoji="1" lang="ja-JP" altLang="en-US" sz="58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しかし、私はこう問います</a:t>
            </a:r>
            <a:endParaRPr kumimoji="1" lang="en-US" altLang="ja-JP" sz="58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 algn="ctr">
              <a:buNone/>
            </a:pP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03593E-4FFF-E98C-0E7B-6A725A75BA9C}"/>
              </a:ext>
            </a:extLst>
          </p:cNvPr>
          <p:cNvSpPr txBox="1"/>
          <p:nvPr/>
        </p:nvSpPr>
        <p:spPr>
          <a:xfrm>
            <a:off x="1133581" y="4144018"/>
            <a:ext cx="9924837" cy="203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「</a:t>
            </a:r>
            <a:r>
              <a:rPr kumimoji="1" lang="ja-JP" altLang="en-US" sz="4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自分自身の中に、持続可能な変化を</a:t>
            </a:r>
            <a:endParaRPr kumimoji="1" lang="en-US" altLang="ja-JP" sz="44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どう生み出しているのだろうか」</a:t>
            </a:r>
          </a:p>
        </p:txBody>
      </p:sp>
      <p:pic>
        <p:nvPicPr>
          <p:cNvPr id="5" name="Picture 2" descr="2500logo">
            <a:extLst>
              <a:ext uri="{FF2B5EF4-FFF2-40B4-BE49-F238E27FC236}">
                <a16:creationId xmlns:a16="http://schemas.microsoft.com/office/drawing/2014/main" id="{E5189D0F-062E-EA4A-B914-A4B00F227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E870F00C-E69E-A582-3A05-1FFAC7F8F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51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1B4D4-8EBF-1B3A-8AF9-646152CFE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61A6E9-DFBB-6793-0491-75C7D6E4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02" y="942392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私たちのビジョンは内なる変化から始まる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BEC0B-8D66-3BED-180F-B940C2F1FE7E}"/>
              </a:ext>
            </a:extLst>
          </p:cNvPr>
          <p:cNvSpPr txBox="1"/>
          <p:nvPr/>
        </p:nvSpPr>
        <p:spPr>
          <a:xfrm>
            <a:off x="838200" y="2067468"/>
            <a:ext cx="10631798" cy="4035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400" b="1" dirty="0">
                <a:latin typeface="Noto Sans JP" panose="020B0200000000000000" pitchFamily="50" charset="-128"/>
                <a:ea typeface="Noto Sans JP" panose="020B0200000000000000" pitchFamily="50" charset="-128"/>
              </a:rPr>
              <a:t>「</a:t>
            </a:r>
            <a:r>
              <a:rPr kumimoji="1" lang="ja-JP" altLang="en-US" sz="4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私たちは、世界で、地域社会で、そして</a:t>
            </a:r>
            <a:r>
              <a:rPr kumimoji="1" lang="ja-JP" altLang="en-US" sz="4400" b="1" u="sng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自分自身の中</a:t>
            </a:r>
            <a:r>
              <a:rPr kumimoji="1" lang="ja-JP" altLang="en-US" sz="4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で、持続可能な良い変化を生むために、人びとが手を取り合って行動する社会を目指しています」</a:t>
            </a:r>
          </a:p>
        </p:txBody>
      </p:sp>
      <p:pic>
        <p:nvPicPr>
          <p:cNvPr id="5" name="Picture 2" descr="2500logo">
            <a:extLst>
              <a:ext uri="{FF2B5EF4-FFF2-40B4-BE49-F238E27FC236}">
                <a16:creationId xmlns:a16="http://schemas.microsoft.com/office/drawing/2014/main" id="{96A92279-2405-25C5-1F38-BBFCC49EA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23FB8E9A-175B-CAE9-9C2B-6EB7A74AD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9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CD461-E3CF-02DB-2840-63C4F23B8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39E188-9184-1B80-9612-7C9BF3FDE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19" y="1053318"/>
            <a:ext cx="4759504" cy="1325563"/>
          </a:xfrm>
        </p:spPr>
        <p:txBody>
          <a:bodyPr>
            <a:normAutofit/>
          </a:bodyPr>
          <a:lstStyle/>
          <a:p>
            <a:r>
              <a:rPr lang="en-US" altLang="ja-JP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RI</a:t>
            </a:r>
            <a:r>
              <a:rPr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インカ会長</a:t>
            </a:r>
            <a:r>
              <a:rPr kumimoji="1"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目標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261A23F-1178-DCDE-FD71-B488D455BEFA}"/>
              </a:ext>
            </a:extLst>
          </p:cNvPr>
          <p:cNvSpPr/>
          <p:nvPr/>
        </p:nvSpPr>
        <p:spPr>
          <a:xfrm>
            <a:off x="986319" y="2421757"/>
            <a:ext cx="10017303" cy="388279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4B2FAE-D284-D852-C7DA-462CC626A368}"/>
              </a:ext>
            </a:extLst>
          </p:cNvPr>
          <p:cNvSpPr txBox="1"/>
          <p:nvPr/>
        </p:nvSpPr>
        <p:spPr>
          <a:xfrm>
            <a:off x="3349353" y="2872058"/>
            <a:ext cx="54932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5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2030</a:t>
            </a:r>
            <a:r>
              <a:rPr kumimoji="1" lang="ja-JP" altLang="en-US" sz="5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年までに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660C97-8AC1-AAEB-C410-DC74F068780D}"/>
              </a:ext>
            </a:extLst>
          </p:cNvPr>
          <p:cNvSpPr/>
          <p:nvPr/>
        </p:nvSpPr>
        <p:spPr>
          <a:xfrm>
            <a:off x="1500026" y="4089115"/>
            <a:ext cx="4388777" cy="1982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A63CF0-2E4C-4BD3-F5C9-D9ECD08F93E4}"/>
              </a:ext>
            </a:extLst>
          </p:cNvPr>
          <p:cNvSpPr txBox="1"/>
          <p:nvPr/>
        </p:nvSpPr>
        <p:spPr>
          <a:xfrm>
            <a:off x="2321960" y="4174866"/>
            <a:ext cx="2301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Noto Sans JP" panose="020B0200000000000000" pitchFamily="50" charset="-128"/>
                <a:ea typeface="Noto Sans JP" panose="020B0200000000000000" pitchFamily="50" charset="-128"/>
              </a:rPr>
              <a:t>ロータリアン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28255F9-45CA-24AD-9D13-8E5FEEB70700}"/>
              </a:ext>
            </a:extLst>
          </p:cNvPr>
          <p:cNvSpPr txBox="1"/>
          <p:nvPr/>
        </p:nvSpPr>
        <p:spPr>
          <a:xfrm>
            <a:off x="1892156" y="4848072"/>
            <a:ext cx="3604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125</a:t>
            </a:r>
            <a:r>
              <a:rPr kumimoji="1" lang="ja-JP" altLang="en-US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万人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CA25982-590F-22B9-00B3-566EA8CD2990}"/>
              </a:ext>
            </a:extLst>
          </p:cNvPr>
          <p:cNvSpPr/>
          <p:nvPr/>
        </p:nvSpPr>
        <p:spPr>
          <a:xfrm>
            <a:off x="6303195" y="4089115"/>
            <a:ext cx="4388778" cy="1982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CAA523F-AF5B-0D16-8AEC-5914108E78BB}"/>
              </a:ext>
            </a:extLst>
          </p:cNvPr>
          <p:cNvSpPr txBox="1"/>
          <p:nvPr/>
        </p:nvSpPr>
        <p:spPr>
          <a:xfrm>
            <a:off x="7125128" y="4174866"/>
            <a:ext cx="2655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Noto Sans JP" panose="020B0200000000000000" pitchFamily="50" charset="-128"/>
                <a:ea typeface="Noto Sans JP" panose="020B0200000000000000" pitchFamily="50" charset="-128"/>
              </a:rPr>
              <a:t>ローターアクター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B801714-4AF2-C29D-8446-13B5C51090AE}"/>
              </a:ext>
            </a:extLst>
          </p:cNvPr>
          <p:cNvSpPr txBox="1"/>
          <p:nvPr/>
        </p:nvSpPr>
        <p:spPr>
          <a:xfrm>
            <a:off x="6343864" y="4840514"/>
            <a:ext cx="42183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12</a:t>
            </a:r>
            <a:r>
              <a:rPr kumimoji="1" lang="ja-JP" altLang="en-US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万</a:t>
            </a:r>
            <a:r>
              <a:rPr kumimoji="1" lang="en-US" altLang="ja-JP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5</a:t>
            </a:r>
            <a:r>
              <a:rPr kumimoji="1" lang="ja-JP" altLang="en-US" sz="6600" b="1" dirty="0">
                <a:solidFill>
                  <a:schemeClr val="accent1">
                    <a:lumMod val="75000"/>
                  </a:schemeClr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千人</a:t>
            </a:r>
          </a:p>
        </p:txBody>
      </p:sp>
      <p:pic>
        <p:nvPicPr>
          <p:cNvPr id="8" name="Picture 2" descr="2500logo">
            <a:extLst>
              <a:ext uri="{FF2B5EF4-FFF2-40B4-BE49-F238E27FC236}">
                <a16:creationId xmlns:a16="http://schemas.microsoft.com/office/drawing/2014/main" id="{C48C5E85-1840-CE97-359D-8ECFC9030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00FF60D-91E8-B88E-7023-E619C4081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67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B3F8A-7FC9-1AD4-F619-808390FD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A51AF2-3D1E-ACF5-1EED-A70558068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72" y="837295"/>
            <a:ext cx="7096818" cy="11448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未来は私たちから</a:t>
            </a:r>
            <a:r>
              <a:rPr lang="ja-JP" altLang="en-US" sz="28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インカ会長</a:t>
            </a:r>
            <a:endParaRPr kumimoji="1" lang="ja-JP" altLang="en-US" sz="4000" b="1" dirty="0">
              <a:solidFill>
                <a:srgbClr val="17458F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4EDC288-5A29-6EC4-EBC6-C64382E4F7E7}"/>
              </a:ext>
            </a:extLst>
          </p:cNvPr>
          <p:cNvSpPr txBox="1"/>
          <p:nvPr/>
        </p:nvSpPr>
        <p:spPr>
          <a:xfrm>
            <a:off x="651519" y="1982158"/>
            <a:ext cx="11240565" cy="414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自分を変えられれば、クラブと地区を変えられます</a:t>
            </a:r>
            <a:endParaRPr kumimoji="1" lang="en-US" altLang="ja-JP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地区を変えられれば、地域社会を変えられます</a:t>
            </a:r>
            <a:endParaRPr kumimoji="1" lang="en-US" altLang="ja-JP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そして、地域社会を変えられれば、</a:t>
            </a:r>
            <a:endParaRPr kumimoji="1" lang="en-US" altLang="ja-JP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世界で、地域社会で、自分自身の中で、</a:t>
            </a:r>
            <a:endParaRPr kumimoji="1" lang="en-US" altLang="ja-JP" sz="3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持続可能なインパクトを生み出すことができるのです</a:t>
            </a:r>
          </a:p>
        </p:txBody>
      </p:sp>
      <p:pic>
        <p:nvPicPr>
          <p:cNvPr id="3" name="Picture 2" descr="2500logo">
            <a:extLst>
              <a:ext uri="{FF2B5EF4-FFF2-40B4-BE49-F238E27FC236}">
                <a16:creationId xmlns:a16="http://schemas.microsoft.com/office/drawing/2014/main" id="{B28AF2A1-6416-A774-C702-7505DCD37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34582C6-88B1-55DA-EB93-4DF7CF7E8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531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88FA3D1-949F-81CE-3DE4-51BAECC636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42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2" descr="2500logo">
            <a:extLst>
              <a:ext uri="{FF2B5EF4-FFF2-40B4-BE49-F238E27FC236}">
                <a16:creationId xmlns:a16="http://schemas.microsoft.com/office/drawing/2014/main" id="{ABBC70AB-02D5-87FE-E845-2C5302602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750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FD30FF2-3F87-4D18-CEE3-3A911FDA7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</p:spPr>
      </p:pic>
      <p:pic>
        <p:nvPicPr>
          <p:cNvPr id="5" name="Picture 2" descr="2500logo">
            <a:extLst>
              <a:ext uri="{FF2B5EF4-FFF2-40B4-BE49-F238E27FC236}">
                <a16:creationId xmlns:a16="http://schemas.microsoft.com/office/drawing/2014/main" id="{B329E916-29B8-924B-B583-3DB3D84E0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1" y="-1"/>
            <a:ext cx="2729583" cy="123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61AC8A2-E848-EE9C-6545-5B7A5F9D54AB}"/>
              </a:ext>
            </a:extLst>
          </p:cNvPr>
          <p:cNvSpPr txBox="1"/>
          <p:nvPr/>
        </p:nvSpPr>
        <p:spPr>
          <a:xfrm>
            <a:off x="1017943" y="1743840"/>
            <a:ext cx="100335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〈地区スローガン〉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親睦から始まる持続可能な奉仕！</a:t>
            </a:r>
            <a:endParaRPr kumimoji="1" lang="en-US" altLang="ja-JP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ja-JP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～　原点回帰・ロータリーを楽しんでいますか？　～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C32A6C0-99B8-5924-8455-2D8CA7323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61" y="1551007"/>
            <a:ext cx="1519000" cy="2069546"/>
          </a:xfrm>
          <a:prstGeom prst="ellipse">
            <a:avLst/>
          </a:prstGeom>
          <a:ln w="3175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04572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F55C0-5ABE-1A95-269A-BFEAAFCC0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2A5FA36-A300-34BF-4031-272CE1D7F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</p:spPr>
      </p:pic>
      <p:pic>
        <p:nvPicPr>
          <p:cNvPr id="6" name="Picture 2" descr="2500logo">
            <a:extLst>
              <a:ext uri="{FF2B5EF4-FFF2-40B4-BE49-F238E27FC236}">
                <a16:creationId xmlns:a16="http://schemas.microsoft.com/office/drawing/2014/main" id="{E1CC2D47-682E-353A-2F17-FD130A94D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5E5074-33D9-C630-0525-041BE3A91370}"/>
              </a:ext>
            </a:extLst>
          </p:cNvPr>
          <p:cNvSpPr txBox="1"/>
          <p:nvPr/>
        </p:nvSpPr>
        <p:spPr>
          <a:xfrm>
            <a:off x="1112353" y="1205424"/>
            <a:ext cx="10769601" cy="342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小谷</a:t>
            </a:r>
            <a:r>
              <a:rPr kumimoji="1" lang="en-US" altLang="ja-JP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PDG</a:t>
            </a: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年度の 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srgbClr val="0000F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ja-JP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会員増強</a:t>
            </a: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👉</a:t>
            </a: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  <a:r>
              <a:rPr kumimoji="1" lang="ja-JP" altLang="ja-JP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財団への寄付増加</a:t>
            </a: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👇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👆　</a:t>
            </a:r>
            <a:r>
              <a:rPr lang="ja-JP" altLang="ja-JP" sz="4000" dirty="0">
                <a:solidFill>
                  <a:srgbClr val="0000F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公共イメージ向上</a:t>
            </a:r>
            <a:r>
              <a:rPr lang="ja-JP" altLang="en-US" sz="2800" dirty="0">
                <a:solidFill>
                  <a:srgbClr val="0000F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👈　</a:t>
            </a:r>
            <a:r>
              <a:rPr kumimoji="1" lang="ja-JP" altLang="ja-JP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奉仕事業の充</a:t>
            </a: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実</a:t>
            </a: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lvl="0">
              <a:lnSpc>
                <a:spcPct val="150000"/>
              </a:lnSpc>
              <a:defRPr/>
            </a:pPr>
            <a:r>
              <a:rPr lang="ja-JP" altLang="en-US" sz="4000" dirty="0">
                <a:solidFill>
                  <a:srgbClr val="0000F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</a:t>
            </a:r>
            <a:r>
              <a:rPr lang="ja-JP" altLang="ja-JP" sz="2800" dirty="0">
                <a:solidFill>
                  <a:prstClr val="black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という４つの好循環</a:t>
            </a: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  <a:r>
              <a:rPr kumimoji="1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60B58-0200-7A51-E67E-0F1D8760BED8}"/>
              </a:ext>
            </a:extLst>
          </p:cNvPr>
          <p:cNvSpPr txBox="1"/>
          <p:nvPr/>
        </p:nvSpPr>
        <p:spPr>
          <a:xfrm>
            <a:off x="863599" y="5108577"/>
            <a:ext cx="10350501" cy="1326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並びに佐渡副ガバナー年度からの重点目標の継承を含めまして</a:t>
            </a: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下記の方針を立てました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055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7D5E61-8D2D-B5F3-3C82-3A6993C60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512C90-380C-C0C7-C71F-ED4428244F76}"/>
              </a:ext>
            </a:extLst>
          </p:cNvPr>
          <p:cNvSpPr txBox="1"/>
          <p:nvPr/>
        </p:nvSpPr>
        <p:spPr>
          <a:xfrm>
            <a:off x="306805" y="1888958"/>
            <a:ext cx="4373239" cy="29958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〈</a:t>
            </a:r>
            <a:r>
              <a:rPr lang="ja-JP" altLang="en-US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地区重点目標</a:t>
            </a:r>
            <a:r>
              <a:rPr lang="en-US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〉</a:t>
            </a:r>
            <a:endParaRPr kumimoji="1" lang="en-US" altLang="ja-JP" sz="36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D83E33C-FBF7-7B06-6CC5-34A40FBF23AD}"/>
              </a:ext>
            </a:extLst>
          </p:cNvPr>
          <p:cNvSpPr txBox="1"/>
          <p:nvPr/>
        </p:nvSpPr>
        <p:spPr>
          <a:xfrm>
            <a:off x="5126418" y="1353553"/>
            <a:ext cx="6194576" cy="4630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Ⅰ.</a:t>
            </a: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会員増強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endParaRPr kumimoji="1" lang="en-US" altLang="ja-JP" sz="24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Ⅱ.</a:t>
            </a: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ロータリー財団及び米山奨学会の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   理解と協力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endParaRPr kumimoji="1" lang="en-US" altLang="ja-JP" sz="24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Ⅲ.</a:t>
            </a: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インパクトをもたらす持続可能な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ja-JP" altLang="en-US" sz="33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奉仕活動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endParaRPr kumimoji="1" lang="en-US" altLang="ja-JP" sz="24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Ⅳ.</a:t>
            </a: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ロータリーの公共イメージの向上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ja-JP" sz="24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Ⅴ.</a:t>
            </a:r>
            <a:r>
              <a:rPr kumimoji="1" lang="ja-JP" alt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kumimoji="1" lang="ja-JP" altLang="en-US" sz="3300" b="0" i="0" u="none" strike="noStrike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青少年育成</a:t>
            </a:r>
            <a:endParaRPr kumimoji="1" lang="en-US" altLang="ja-JP" sz="3300" b="0" i="0" u="none" strike="noStrike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1" lang="en-US" altLang="ja-JP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</a:t>
            </a:r>
          </a:p>
        </p:txBody>
      </p:sp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0E8EF4FD-A77E-66DF-6B7D-77D6B9E85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</p:spPr>
      </p:pic>
      <p:pic>
        <p:nvPicPr>
          <p:cNvPr id="6" name="Picture 2" descr="2500logo">
            <a:extLst>
              <a:ext uri="{FF2B5EF4-FFF2-40B4-BE49-F238E27FC236}">
                <a16:creationId xmlns:a16="http://schemas.microsoft.com/office/drawing/2014/main" id="{CAEB06DB-4E6D-49EC-F35D-6F304C510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279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50FFE8C-B5C0-9F42-B534-9DDE242E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ja-JP" altLang="ja-JP" sz="54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会員増強</a:t>
            </a:r>
            <a:endParaRPr kumimoji="1" lang="ja-JP" altLang="en-US" sz="5400" dirty="0">
              <a:solidFill>
                <a:srgbClr val="0070C0"/>
              </a:solidFill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13E11F-F49A-F168-EA3F-0E9553842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413711"/>
            <a:ext cx="6484056" cy="3789947"/>
          </a:xfrm>
        </p:spPr>
        <p:txBody>
          <a:bodyPr anchor="ctr">
            <a:norm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前年度の会員数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2500</a:t>
            </a: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名目標を継承し、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2500</a:t>
            </a: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名</a:t>
            </a: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以上の会員増強及び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ja-JP" sz="32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退会防止</a:t>
            </a: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を重点目標とし、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女性会員数</a:t>
            </a:r>
            <a:r>
              <a:rPr lang="en-US" altLang="ja-JP" sz="4000" u="sng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250</a:t>
            </a:r>
            <a:r>
              <a:rPr lang="ja-JP" altLang="ja-JP" sz="4000" u="sng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名</a:t>
            </a:r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以上を目標とする</a:t>
            </a:r>
          </a:p>
          <a:p>
            <a:endParaRPr kumimoji="1" lang="ja-JP" altLang="en-US" sz="2200" dirty="0"/>
          </a:p>
        </p:txBody>
      </p:sp>
      <p:pic>
        <p:nvPicPr>
          <p:cNvPr id="6" name="Picture 2" descr="2500logo">
            <a:extLst>
              <a:ext uri="{FF2B5EF4-FFF2-40B4-BE49-F238E27FC236}">
                <a16:creationId xmlns:a16="http://schemas.microsoft.com/office/drawing/2014/main" id="{0D59682E-29CF-3101-6C28-BD140CB50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1C1A5D3-3394-3D6E-509F-866E9CEC9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8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7B6B70E-AF4C-F2AE-D8A3-AD8C41AD0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47" y="1499614"/>
            <a:ext cx="4409574" cy="4480561"/>
          </a:xfrm>
        </p:spPr>
        <p:txBody>
          <a:bodyPr>
            <a:normAutofit/>
          </a:bodyPr>
          <a:lstStyle/>
          <a:p>
            <a:r>
              <a:rPr lang="ja-JP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ロータリー財団及び米山奨学会の理解と協力</a:t>
            </a:r>
            <a:br>
              <a:rPr lang="ja-JP" altLang="en-US" sz="5400" dirty="0"/>
            </a:br>
            <a:endParaRPr kumimoji="1" lang="ja-JP" altLang="en-US" sz="54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0A8DFE-BAB8-E114-DE18-878B4CBDF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286239"/>
            <a:ext cx="6477799" cy="4697388"/>
          </a:xfrm>
        </p:spPr>
        <p:txBody>
          <a:bodyPr anchor="ctr">
            <a:norm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ポリオ根絶活動への積極的な参加</a:t>
            </a:r>
            <a:endParaRPr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年次基金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150</a:t>
            </a: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＄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/</a:t>
            </a: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人</a:t>
            </a:r>
            <a:endParaRPr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ポリオプラス５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0</a:t>
            </a: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＄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/</a:t>
            </a: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人</a:t>
            </a:r>
            <a:endParaRPr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米山奨学会￥６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,000/</a:t>
            </a:r>
            <a:r>
              <a:rPr lang="ja-JP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人</a:t>
            </a:r>
            <a:endParaRPr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ja-JP" altLang="en-US" sz="2200" dirty="0"/>
          </a:p>
        </p:txBody>
      </p:sp>
      <p:pic>
        <p:nvPicPr>
          <p:cNvPr id="6" name="Picture 2" descr="2500logo">
            <a:extLst>
              <a:ext uri="{FF2B5EF4-FFF2-40B4-BE49-F238E27FC236}">
                <a16:creationId xmlns:a16="http://schemas.microsoft.com/office/drawing/2014/main" id="{FE140BE5-DC73-1773-E2E6-6B942E141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208BDE9-3785-5D05-774D-A6593FB6E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3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8416E-531C-2615-04CB-E464851E1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563" y="0"/>
            <a:ext cx="4768850" cy="1242205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プロフィール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CB30C9-8C64-BE34-ED6B-5E834C068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1442" y="1492370"/>
            <a:ext cx="8497018" cy="503476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出身地　　旭川市生まれ</a:t>
            </a:r>
            <a:endParaRPr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生年月日　</a:t>
            </a:r>
            <a:r>
              <a:rPr kumimoji="1"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1961</a:t>
            </a: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年（昭和</a:t>
            </a:r>
            <a:r>
              <a:rPr kumimoji="1"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36</a:t>
            </a: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年）</a:t>
            </a: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kumimoji="1"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              9</a:t>
            </a: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</a:t>
            </a:r>
            <a:r>
              <a:rPr kumimoji="1"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27</a:t>
            </a: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日生まれ</a:t>
            </a: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 </a:t>
            </a:r>
            <a:r>
              <a:rPr kumimoji="1"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64</a:t>
            </a:r>
            <a:r>
              <a:rPr kumimoji="1"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歳</a:t>
            </a: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家 族  　　妻とミニチュアダックス</a:t>
            </a:r>
            <a:r>
              <a:rPr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匹</a:t>
            </a:r>
            <a:endParaRPr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子供</a:t>
            </a:r>
            <a:r>
              <a:rPr lang="en-US" altLang="ja-JP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en-US" sz="67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人（福岡と大阪）</a:t>
            </a:r>
            <a:endParaRPr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sz="67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ja-JP" altLang="ja-JP" dirty="0"/>
          </a:p>
          <a:p>
            <a:pPr marL="0" indent="0">
              <a:buNone/>
            </a:pPr>
            <a:r>
              <a:rPr lang="en-US" altLang="ja-JP" dirty="0"/>
              <a:t> </a:t>
            </a:r>
            <a:endParaRPr lang="ja-JP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7363646-8F89-4862-EB45-C014FDAB0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55" y="2014747"/>
            <a:ext cx="1896929" cy="2578100"/>
          </a:xfrm>
          <a:prstGeom prst="rect">
            <a:avLst/>
          </a:prstGeom>
        </p:spPr>
      </p:pic>
      <p:pic>
        <p:nvPicPr>
          <p:cNvPr id="6" name="Picture 2" descr="2500logo">
            <a:extLst>
              <a:ext uri="{FF2B5EF4-FFF2-40B4-BE49-F238E27FC236}">
                <a16:creationId xmlns:a16="http://schemas.microsoft.com/office/drawing/2014/main" id="{4C2A3FD7-9AE8-9077-BD0B-3E555DB82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5B8E923-E1B3-C333-D0EC-A23A041E70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8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5667090-186B-6374-23C2-7477F579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ja-JP" altLang="ja-JP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インパクトをもたらす持続可能な奉仕活動</a:t>
            </a:r>
            <a:endParaRPr kumimoji="1" lang="ja-JP" altLang="en-US" sz="4800" dirty="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B5C243-7C29-E477-228A-BC8FE12C2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164565"/>
            <a:ext cx="5779343" cy="481906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ロータリーの奉仕活動</a:t>
            </a:r>
            <a:endParaRPr lang="en-US" altLang="ja-JP" sz="40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の再認識、</a:t>
            </a:r>
            <a:endParaRPr lang="en-US" altLang="ja-JP" sz="40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超我の奉仕</a:t>
            </a:r>
          </a:p>
          <a:p>
            <a:endParaRPr kumimoji="1" lang="ja-JP" altLang="en-US" sz="2200" dirty="0"/>
          </a:p>
        </p:txBody>
      </p:sp>
      <p:pic>
        <p:nvPicPr>
          <p:cNvPr id="4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9EA8B0E-355F-3434-C19B-5BAF5E970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  <p:pic>
        <p:nvPicPr>
          <p:cNvPr id="5" name="Picture 2" descr="2500logo">
            <a:extLst>
              <a:ext uri="{FF2B5EF4-FFF2-40B4-BE49-F238E27FC236}">
                <a16:creationId xmlns:a16="http://schemas.microsoft.com/office/drawing/2014/main" id="{B3525C04-B60E-6D9A-36CC-2A0B21923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919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369A803-C079-B19A-38EC-8151A2A77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995" y="1594184"/>
            <a:ext cx="4283241" cy="4084721"/>
          </a:xfrm>
        </p:spPr>
        <p:txBody>
          <a:bodyPr>
            <a:normAutofit/>
          </a:bodyPr>
          <a:lstStyle/>
          <a:p>
            <a:r>
              <a:rPr lang="ja-JP" altLang="ja-JP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ロータリーの公共イメージの向上</a:t>
            </a:r>
            <a:endParaRPr kumimoji="1" lang="ja-JP" altLang="en-US" sz="48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907D26-436D-A66F-205E-F0EB92C9E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クラブホームページ・</a:t>
            </a:r>
            <a:r>
              <a:rPr lang="en-US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SNS</a:t>
            </a:r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・メディアを通じてロータリーを広く多くの人に知ってもらう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ja-JP" altLang="en-US" sz="2200" dirty="0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63625843-470C-8F3E-6E7C-55FBC1C07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200FEEB-2D90-7AFD-2E7F-3552EC12F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66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956D863-9EF7-45D0-DD65-CA21A0B65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1" y="1582153"/>
            <a:ext cx="4132847" cy="3741822"/>
          </a:xfrm>
        </p:spPr>
        <p:txBody>
          <a:bodyPr>
            <a:normAutofit/>
          </a:bodyPr>
          <a:lstStyle/>
          <a:p>
            <a:r>
              <a:rPr lang="ja-JP" altLang="ja-JP" sz="5400" dirty="0">
                <a:solidFill>
                  <a:srgbClr val="0070C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青少年育成</a:t>
            </a:r>
            <a:endParaRPr kumimoji="1" lang="ja-JP" altLang="en-US" sz="5400" dirty="0">
              <a:solidFill>
                <a:srgbClr val="0070C0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75E062-BFB6-1AA8-CC4C-309E0AAE4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353553"/>
            <a:ext cx="6668541" cy="5119436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インターアクト</a:t>
            </a:r>
            <a:endParaRPr lang="en-US" altLang="ja-JP" sz="3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ローターアクト</a:t>
            </a:r>
            <a:endParaRPr lang="en-US" altLang="ja-JP" sz="3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RYLA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青少年交換留学</a:t>
            </a:r>
            <a:endParaRPr lang="en-US" altLang="ja-JP" sz="3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en-US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次世代</a:t>
            </a: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への活動支援及び会員・</a:t>
            </a:r>
            <a:endParaRPr lang="en-US" altLang="ja-JP" sz="3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ja-JP" altLang="en-US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lang="ja-JP" altLang="ja-JP" sz="3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参加者の拡大増強</a:t>
            </a:r>
          </a:p>
          <a:p>
            <a:endParaRPr kumimoji="1" lang="ja-JP" altLang="en-US" sz="2200" dirty="0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F4066779-29CB-60C2-F221-E91A6AAB7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1ABCEEA-3CD5-A6BA-AD31-A89BA3934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7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人, グループ, ポーズ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BDFC400-5FC5-EEE2-EB72-EB7C6509F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pic>
        <p:nvPicPr>
          <p:cNvPr id="2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EBBB5D7D-D39C-97B1-308C-741916014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2CC9FE4E-F575-CFC3-7DD4-250BC20A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291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A8D1D55-39DD-A451-7564-72AA961F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3115" y="370098"/>
            <a:ext cx="3824037" cy="1325563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地区大会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8AFDF4-5440-087B-CB6E-774340C2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147"/>
            <a:ext cx="10515600" cy="47462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2026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金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－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</a:t>
            </a:r>
            <a:r>
              <a:rPr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土）</a:t>
            </a:r>
            <a:endParaRPr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地区大会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日目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記念ゴルフ大会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lang="en-US" altLang="ja-JP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RI</a:t>
            </a: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会長代理・会長幹事懇談会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</a:t>
            </a:r>
            <a:r>
              <a:rPr lang="en-US" altLang="ja-JP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RI</a:t>
            </a: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会長代理歓迎晩餐会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地区大会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日目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本会議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記念講演　杉村　太蔵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記念大懇親会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ja-JP" altLang="en-US" sz="2200" dirty="0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8987EE62-5771-2C70-AFC0-163CC7D33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A66982C-FE2E-7CA5-96E5-862599BF3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38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F049D5F-1861-6F71-B42E-E5405E94F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62856"/>
            <a:ext cx="3419856" cy="1600200"/>
          </a:xfrm>
        </p:spPr>
        <p:txBody>
          <a:bodyPr anchor="ctr">
            <a:normAutofit/>
          </a:bodyPr>
          <a:lstStyle/>
          <a:p>
            <a:r>
              <a:rPr kumimoji="1" lang="ja-JP" altLang="en-US" sz="480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国際大会</a:t>
            </a:r>
          </a:p>
        </p:txBody>
      </p:sp>
      <p:pic>
        <p:nvPicPr>
          <p:cNvPr id="8" name="図 7" descr="The image shows a group of people gathered around a modern, colorful, rotating structure with a large, vibrant logo, likely in front of a convention center.&#10;&#10;AI 生成コンテンツは誤りを含む可能性があります。">
            <a:extLst>
              <a:ext uri="{FF2B5EF4-FFF2-40B4-BE49-F238E27FC236}">
                <a16:creationId xmlns:a16="http://schemas.microsoft.com/office/drawing/2014/main" id="{2EAFDFF7-2CE4-159E-F11B-3EDDAFF20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" b="1107"/>
          <a:stretch>
            <a:fillRect/>
          </a:stretch>
        </p:blipFill>
        <p:spPr>
          <a:xfrm>
            <a:off x="6096005" y="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9" name="図 8" descr="The image shows a large, spacious indoor stadium with a distinctive geodesic dome structure, filled with a large audience watching a spectacle or performance.&#10;&#10;AI 生成コンテンツは誤りを含む可能性があります。">
            <a:extLst>
              <a:ext uri="{FF2B5EF4-FFF2-40B4-BE49-F238E27FC236}">
                <a16:creationId xmlns:a16="http://schemas.microsoft.com/office/drawing/2014/main" id="{D7F2DEC6-9E80-A56C-8219-2CCEBA7F7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4" r="-3" b="2341"/>
          <a:stretch>
            <a:fillRect/>
          </a:stretch>
        </p:blipFill>
        <p:spPr>
          <a:xfrm>
            <a:off x="-3048" y="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sp>
        <p:nvSpPr>
          <p:cNvPr id="40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sX0" fmla="*/ 0 w 1554480"/>
              <a:gd name="csY0" fmla="*/ 0 h 18288"/>
              <a:gd name="csX1" fmla="*/ 549250 w 1554480"/>
              <a:gd name="csY1" fmla="*/ 0 h 18288"/>
              <a:gd name="csX2" fmla="*/ 1082954 w 1554480"/>
              <a:gd name="csY2" fmla="*/ 0 h 18288"/>
              <a:gd name="csX3" fmla="*/ 1554480 w 1554480"/>
              <a:gd name="csY3" fmla="*/ 0 h 18288"/>
              <a:gd name="csX4" fmla="*/ 1554480 w 1554480"/>
              <a:gd name="csY4" fmla="*/ 18288 h 18288"/>
              <a:gd name="csX5" fmla="*/ 1067410 w 1554480"/>
              <a:gd name="csY5" fmla="*/ 18288 h 18288"/>
              <a:gd name="csX6" fmla="*/ 549250 w 1554480"/>
              <a:gd name="csY6" fmla="*/ 18288 h 18288"/>
              <a:gd name="csX7" fmla="*/ 0 w 1554480"/>
              <a:gd name="csY7" fmla="*/ 18288 h 18288"/>
              <a:gd name="csX8" fmla="*/ 0 w 1554480"/>
              <a:gd name="csY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BDB8FA-A102-6C19-1721-3AC5E01A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562856"/>
            <a:ext cx="6903721" cy="195871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kumimoji="1"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2027</a:t>
            </a:r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kumimoji="1"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</a:t>
            </a:r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</a:t>
            </a:r>
            <a:r>
              <a:rPr kumimoji="1"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26</a:t>
            </a:r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日～</a:t>
            </a:r>
            <a:r>
              <a:rPr kumimoji="1" lang="en-US" altLang="ja-JP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30</a:t>
            </a:r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日</a:t>
            </a:r>
            <a:endParaRPr kumimoji="1"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スペイン </a:t>
            </a:r>
            <a:r>
              <a:rPr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バルセロナ</a:t>
            </a: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← ドバイ ← ハワイ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（</a:t>
            </a:r>
            <a:r>
              <a:rPr lang="en-US" altLang="ja-JP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2002</a:t>
            </a:r>
            <a:r>
              <a:rPr lang="ja-JP" altLang="en-US" sz="2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年以来２回目の開催）</a:t>
            </a: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D6A23394-2731-9A99-624F-C28C83361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14D6652-AC11-F1E9-07CD-DAF618FAC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0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EBBC9C3-8294-C1EC-34F5-BE822B0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073" y="427603"/>
            <a:ext cx="5895473" cy="1300101"/>
          </a:xfrm>
        </p:spPr>
        <p:txBody>
          <a:bodyPr>
            <a:normAutofit fontScale="90000"/>
          </a:bodyPr>
          <a:lstStyle/>
          <a:p>
            <a:r>
              <a:rPr kumimoji="1" lang="ja-JP" altLang="en-US" sz="5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皆さんにお願いです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286A4F-EC7D-E627-97CA-F8A5D604C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10515600" cy="466392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出席のよくない方へのサポート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ロータリーが楽しくないと辞めて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行き</a:t>
            </a: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ます</a:t>
            </a: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会員増強と同じくらい退会防止に力を注いでください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特に入会３年未満の方々へクラブの仕事をお願いしてください</a:t>
            </a: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クラブイベントの企画と積極的な参加促進をお願いします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My Rotary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の登録と活用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Japan Portal Site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の活用</a:t>
            </a: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大いに親睦を深めて友情を育んでください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00000"/>
              </a:lnSpc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皆さんロータリーを楽しみましょう！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2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ja-JP" altLang="en-US" sz="2200" dirty="0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E968C292-BAB6-70C3-7419-9F4A2295C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3E4F20FD-C9E3-9E36-9E75-6EE53F2FC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19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DDF64D0A-51DB-6095-19EF-468494B06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ja-JP" altLang="en-US" sz="6000" kern="12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ご清聴ありがとう</a:t>
            </a:r>
            <a:br>
              <a:rPr lang="en-US" altLang="ja-JP" sz="6000" kern="12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lang="ja-JP" altLang="en-US" sz="6000" kern="12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ございました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E80D1DA5-B20E-F0E5-775D-6231998C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C89B924-A497-7E15-3F44-C6E7CF2BD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61" y="0"/>
            <a:ext cx="1286239" cy="128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3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A14BFC-96D9-FA54-1787-D018F6C0E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847"/>
            <a:ext cx="10515600" cy="4749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職  歴   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1986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4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　日本メディカルプロダクツ㈱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入社</a:t>
            </a:r>
          </a:p>
          <a:p>
            <a:pPr marL="0" indent="0">
              <a:buNone/>
            </a:pP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 　　  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1989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　メディプロ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マレーシア</a:t>
            </a: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社 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現地法人社長</a:t>
            </a:r>
          </a:p>
          <a:p>
            <a:pPr marL="0" indent="0">
              <a:buNone/>
            </a:pP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2005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　日本メディカルプロクツ㈱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zh-TW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代表取締役社長</a:t>
            </a:r>
            <a:endParaRPr lang="ja-JP" altLang="ja-JP" sz="25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2023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　メディプロホールディングス㈱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zh-TW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代表取締役社長</a:t>
            </a:r>
            <a:endParaRPr lang="ja-JP" altLang="ja-JP" sz="25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en-US" altLang="zh-TW" sz="1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公 職    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2013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　</a:t>
            </a: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旭川東法人会　副会長</a:t>
            </a:r>
          </a:p>
          <a:p>
            <a:pPr marL="0" indent="0">
              <a:buNone/>
            </a:pP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 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     </a:t>
            </a:r>
            <a:r>
              <a:rPr lang="ja-JP" altLang="en-US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018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</a:t>
            </a:r>
            <a:r>
              <a:rPr lang="en-US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   </a:t>
            </a:r>
            <a:r>
              <a:rPr lang="ja-JP" altLang="ja-JP" sz="25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旭川商工会議所　議員</a:t>
            </a:r>
          </a:p>
          <a:p>
            <a:endParaRPr kumimoji="1" lang="ja-JP" altLang="en-US" dirty="0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4A5691A9-AAED-B8CA-D46C-46C69D7A1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DD76A6D-CB2A-0C53-7445-F9D6F0C99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527" y="0"/>
            <a:ext cx="1424473" cy="142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6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EC1E2ADE-B884-4648-5021-7C0A93AF6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4898"/>
            <a:ext cx="9827795" cy="4477110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ロータリー歴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2002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旭川ロータリークラブ入会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2009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幹事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2013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理事（国際奉仕）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2014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副会長（クラブ奉仕）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2016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会長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2023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理事（青少年奉仕）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職業分類　　　　医療用具製造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9" name="Picture 2" descr="2500logo">
            <a:extLst>
              <a:ext uri="{FF2B5EF4-FFF2-40B4-BE49-F238E27FC236}">
                <a16:creationId xmlns:a16="http://schemas.microsoft.com/office/drawing/2014/main" id="{47B5C78F-EFE6-AD02-4308-F18F5AA4E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B1468E8-64C3-C74A-CA40-2D9B1AE0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412" y="0"/>
            <a:ext cx="1426588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4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BE1771-2B3E-CE65-130B-C224BADFA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932"/>
            <a:ext cx="10515600" cy="4679031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　区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2013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IM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実行委員会幹事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2015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米山奨学生カウンセラー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2023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IM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実行委員長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2024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ガバナーノミニー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DEI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推進委員会委員長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2025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ガバナーエレクト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DEI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推進委員会委員長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　　　財団資金管理小委員会委員長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7" name="Picture 2" descr="2500logo">
            <a:extLst>
              <a:ext uri="{FF2B5EF4-FFF2-40B4-BE49-F238E27FC236}">
                <a16:creationId xmlns:a16="http://schemas.microsoft.com/office/drawing/2014/main" id="{2D53125A-5DB7-A943-CB48-D425B5C6F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537C0DA-7191-4EDE-A9D5-E140A71C8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412" y="0"/>
            <a:ext cx="1426588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48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AF886-F383-BB25-793E-0EF5D6540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4BA32E-33DD-2BEF-C033-0AEE7722D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ロータリー表彰　　ポール・ハリス・フェロー</a:t>
            </a: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マルチプル・ポール・ハリス・フェロー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回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メジャードナー</a:t>
            </a: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米山功労者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回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endParaRPr kumimoji="1"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世界大会　　　　　</a:t>
            </a:r>
            <a:r>
              <a: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2024</a:t>
            </a:r>
            <a:r>
              <a:rPr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シンガポール大会</a:t>
            </a:r>
            <a:endParaRPr lang="en-US" altLang="ja-JP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</a:t>
            </a:r>
            <a:r>
              <a:rPr kumimoji="1"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2026</a:t>
            </a:r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　台北大会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8157AC1-18AB-FB85-00BC-7BA8FA07A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44" y="2767526"/>
            <a:ext cx="10516511" cy="1322947"/>
          </a:xfrm>
          <a:prstGeom prst="rect">
            <a:avLst/>
          </a:prstGeom>
        </p:spPr>
      </p:pic>
      <p:pic>
        <p:nvPicPr>
          <p:cNvPr id="7" name="Picture 2" descr="2500logo">
            <a:extLst>
              <a:ext uri="{FF2B5EF4-FFF2-40B4-BE49-F238E27FC236}">
                <a16:creationId xmlns:a16="http://schemas.microsoft.com/office/drawing/2014/main" id="{58280E21-2AD1-4CE1-14D8-75FB82194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1BA66F3-B3B3-C1D8-E8D9-095CE4F21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5412" y="0"/>
            <a:ext cx="1426588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4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53BD219-0C8E-98A5-923E-A99794ADA2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54645" y="773430"/>
            <a:ext cx="6251110" cy="38466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RI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</a:t>
            </a:r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2500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地区</a:t>
            </a:r>
            <a:b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2009-10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b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b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lang="ja-JP" altLang="en-US" sz="2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故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山本信男</a:t>
            </a:r>
            <a:r>
              <a: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パストガバナー</a:t>
            </a:r>
            <a:br>
              <a:rPr kumimoji="1"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br>
              <a:rPr kumimoji="1"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lang="ja-JP" altLang="en-US" sz="2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旭川東ロータリークラブ所属</a:t>
            </a:r>
            <a:b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b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2020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</a:t>
            </a:r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月没（満</a:t>
            </a:r>
            <a:r>
              <a:rPr lang="en-US" altLang="ja-JP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86</a:t>
            </a:r>
            <a: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歳）</a:t>
            </a:r>
            <a:br>
              <a:rPr lang="ja-JP" altLang="en-US" sz="2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endParaRPr kumimoji="1" lang="en-US" altLang="ja-JP" sz="2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FB2A0D4-4DE4-E637-8536-11747E064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r="3773"/>
          <a:stretch>
            <a:fillRect/>
          </a:stretch>
        </p:blipFill>
        <p:spPr>
          <a:xfrm>
            <a:off x="1044272" y="1528010"/>
            <a:ext cx="2737182" cy="3609234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65441635-CFD8-A744-25BC-776E0216B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CB0EE435-DD58-BF4A-E089-B14523FD6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1"/>
            <a:ext cx="1143000" cy="11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1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FCCFDD-5FE9-4A6A-7A0C-8B6E6CBC5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321" y="444421"/>
            <a:ext cx="8716879" cy="1325563"/>
          </a:xfrm>
        </p:spPr>
        <p:txBody>
          <a:bodyPr>
            <a:normAutofit/>
          </a:bodyPr>
          <a:lstStyle/>
          <a:p>
            <a:r>
              <a:rPr kumimoji="1" lang="en-US" altLang="ja-JP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2026-27</a:t>
            </a:r>
            <a:r>
              <a:rPr kumimoji="1"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年度国際ロータリー会長</a:t>
            </a:r>
          </a:p>
        </p:txBody>
      </p:sp>
      <p:pic>
        <p:nvPicPr>
          <p:cNvPr id="5" name="コンテンツ プレースホルダー 4" descr="帽子をかぶっている男はスマイルしている&#10;&#10;AI 生成コンテンツは誤りを含む可能性があります。">
            <a:extLst>
              <a:ext uri="{FF2B5EF4-FFF2-40B4-BE49-F238E27FC236}">
                <a16:creationId xmlns:a16="http://schemas.microsoft.com/office/drawing/2014/main" id="{BD9ED5C7-8299-DC1D-DADC-B07DAB282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49" y="1968501"/>
            <a:ext cx="2724151" cy="3721100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2DE29E-6E33-C26E-CFFD-84129E2DFDFF}"/>
              </a:ext>
            </a:extLst>
          </p:cNvPr>
          <p:cNvSpPr txBox="1"/>
          <p:nvPr/>
        </p:nvSpPr>
        <p:spPr>
          <a:xfrm>
            <a:off x="5165694" y="2043947"/>
            <a:ext cx="634925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3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オラインカ・ハキーム・ババロラ</a:t>
            </a:r>
          </a:p>
          <a:p>
            <a:pPr>
              <a:lnSpc>
                <a:spcPct val="200000"/>
              </a:lnSpc>
            </a:pPr>
            <a:r>
              <a:rPr lang="ja-JP" altLang="en-US" sz="2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ローターアクターとして</a:t>
            </a:r>
            <a:r>
              <a:rPr lang="en-US" altLang="ja-JP" sz="2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</a:t>
            </a:r>
            <a:r>
              <a:rPr lang="ja-JP" altLang="en-US" sz="2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年活躍</a:t>
            </a:r>
            <a:endParaRPr lang="en-US" altLang="ja-JP" sz="24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2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トランス・アマディ・ロータリークラブ所属</a:t>
            </a:r>
          </a:p>
          <a:p>
            <a:pPr>
              <a:lnSpc>
                <a:spcPct val="200000"/>
              </a:lnSpc>
            </a:pPr>
            <a:r>
              <a:rPr lang="ja-JP" altLang="en-US" sz="24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ナイジェリア・リバーズ州</a:t>
            </a:r>
          </a:p>
          <a:p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4AAD17-944D-4583-9F4E-2BCA23FDEF44}"/>
              </a:ext>
            </a:extLst>
          </p:cNvPr>
          <p:cNvSpPr txBox="1"/>
          <p:nvPr/>
        </p:nvSpPr>
        <p:spPr>
          <a:xfrm>
            <a:off x="3108101" y="6511515"/>
            <a:ext cx="2987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写真提供：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Rotary International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Picture 2" descr="2500logo">
            <a:extLst>
              <a:ext uri="{FF2B5EF4-FFF2-40B4-BE49-F238E27FC236}">
                <a16:creationId xmlns:a16="http://schemas.microsoft.com/office/drawing/2014/main" id="{F3AB0FDB-A630-8B13-7257-E2B582599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FF7AD18-448A-37BE-1C34-8F97C0E38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200" y="1"/>
            <a:ext cx="1193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6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F40CDF-A7F3-3506-3BF0-DF84FBC0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357" y="942392"/>
            <a:ext cx="10844463" cy="1325563"/>
          </a:xfrm>
        </p:spPr>
        <p:txBody>
          <a:bodyPr>
            <a:normAutofit/>
          </a:bodyPr>
          <a:lstStyle/>
          <a:p>
            <a:r>
              <a:rPr kumimoji="1" lang="en-US" altLang="ja-JP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2026-27</a:t>
            </a:r>
            <a:r>
              <a:rPr kumimoji="1"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年度</a:t>
            </a:r>
            <a:br>
              <a:rPr kumimoji="1" lang="en-US" altLang="ja-JP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</a:br>
            <a:r>
              <a:rPr kumimoji="1" lang="ja-JP" altLang="en-US" sz="4000" b="1" dirty="0">
                <a:solidFill>
                  <a:srgbClr val="17458F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国際ロータリー会長メッセージ</a:t>
            </a:r>
          </a:p>
        </p:txBody>
      </p:sp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5F182A7-3FF5-41F3-EF0E-0A53A8293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92" y="2286178"/>
            <a:ext cx="4133387" cy="4133387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BFDCF69-DBD0-3F43-96C6-CB2E235712CA}"/>
              </a:ext>
            </a:extLst>
          </p:cNvPr>
          <p:cNvSpPr txBox="1"/>
          <p:nvPr/>
        </p:nvSpPr>
        <p:spPr>
          <a:xfrm>
            <a:off x="6235700" y="2286178"/>
            <a:ext cx="5061089" cy="368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5400" b="1" dirty="0">
                <a:solidFill>
                  <a:srgbClr val="005DAA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持続可能な</a:t>
            </a:r>
            <a:endParaRPr kumimoji="1" lang="en-US" altLang="ja-JP" sz="5400" b="1" dirty="0">
              <a:solidFill>
                <a:srgbClr val="005DAA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5400" b="1" dirty="0">
                <a:solidFill>
                  <a:srgbClr val="005DAA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インパクトを　　</a:t>
            </a:r>
            <a:endParaRPr kumimoji="1" lang="en-US" altLang="ja-JP" sz="5400" b="1" dirty="0">
              <a:solidFill>
                <a:srgbClr val="005DAA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5400" b="1" dirty="0">
                <a:solidFill>
                  <a:srgbClr val="005DAA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生み出そう</a:t>
            </a:r>
          </a:p>
        </p:txBody>
      </p:sp>
      <p:pic>
        <p:nvPicPr>
          <p:cNvPr id="3" name="Picture 2" descr="2500logo">
            <a:extLst>
              <a:ext uri="{FF2B5EF4-FFF2-40B4-BE49-F238E27FC236}">
                <a16:creationId xmlns:a16="http://schemas.microsoft.com/office/drawing/2014/main" id="{6D1A5551-8623-E456-8B9A-BF5D01F4F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88545" cy="9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88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893</Words>
  <Application>Microsoft Office PowerPoint</Application>
  <PresentationFormat>ワイド画面</PresentationFormat>
  <Paragraphs>154</Paragraphs>
  <Slides>27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27</vt:i4>
      </vt:variant>
    </vt:vector>
  </HeadingPairs>
  <TitlesOfParts>
    <vt:vector size="36" baseType="lpstr">
      <vt:lpstr>Meiryo UI</vt:lpstr>
      <vt:lpstr>Noto Sans JP</vt:lpstr>
      <vt:lpstr>UD デジタル 教科書体 NP-B</vt:lpstr>
      <vt:lpstr>游ゴシック</vt:lpstr>
      <vt:lpstr>游ゴシック Light</vt:lpstr>
      <vt:lpstr>Arial</vt:lpstr>
      <vt:lpstr>Calibri</vt:lpstr>
      <vt:lpstr>Office テーマ</vt:lpstr>
      <vt:lpstr>1_Office テーマ</vt:lpstr>
      <vt:lpstr>公式訪問例会 </vt:lpstr>
      <vt:lpstr>プロフィール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RI第2500地区 2009-10年  故 山本信男パストガバナー  旭川東ロータリークラブ所属  2020年9月没（満86歳） </vt:lpstr>
      <vt:lpstr>2026-27年度国際ロータリー会長</vt:lpstr>
      <vt:lpstr>2026-27年度 　　　国際ロータリー会長メッセージ</vt:lpstr>
      <vt:lpstr>RIインカ会長より</vt:lpstr>
      <vt:lpstr>私たちのビジョンは内なる変化から始まる</vt:lpstr>
      <vt:lpstr>RIインカ会長目標</vt:lpstr>
      <vt:lpstr>未来は私たちから　インカ会長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会員増強</vt:lpstr>
      <vt:lpstr>ロータリー財団及び米山奨学会の理解と協力 </vt:lpstr>
      <vt:lpstr>インパクトをもたらす持続可能な奉仕活動</vt:lpstr>
      <vt:lpstr>ロータリーの公共イメージの向上</vt:lpstr>
      <vt:lpstr>青少年育成</vt:lpstr>
      <vt:lpstr>PowerPoint プレゼンテーション</vt:lpstr>
      <vt:lpstr>地区大会</vt:lpstr>
      <vt:lpstr>国際大会</vt:lpstr>
      <vt:lpstr>皆さんにお願いです</vt:lpstr>
      <vt:lpstr>ご清聴ありがとう ございました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山本 倫生</dc:creator>
  <cp:lastModifiedBy>山本 倫生</cp:lastModifiedBy>
  <cp:revision>47</cp:revision>
  <dcterms:created xsi:type="dcterms:W3CDTF">2026-05-11T07:44:17Z</dcterms:created>
  <dcterms:modified xsi:type="dcterms:W3CDTF">2026-07-03T02:00:23Z</dcterms:modified>
</cp:coreProperties>
</file>